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77" r:id="rId8"/>
    <p:sldId id="258" r:id="rId9"/>
    <p:sldId id="259" r:id="rId10"/>
    <p:sldId id="261" r:id="rId11"/>
    <p:sldId id="260" r:id="rId12"/>
    <p:sldId id="272" r:id="rId13"/>
    <p:sldId id="262" r:id="rId14"/>
    <p:sldId id="263" r:id="rId15"/>
    <p:sldId id="264" r:id="rId16"/>
    <p:sldId id="265" r:id="rId17"/>
    <p:sldId id="266" r:id="rId18"/>
    <p:sldId id="271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7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2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3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8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8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9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FB5E-82E1-414F-8F29-1CF83DB65C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410EE-74D3-4189-A892-67C8E62A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20</a:t>
            </a:r>
            <a:br>
              <a:rPr lang="en-US" dirty="0" smtClean="0"/>
            </a:br>
            <a:r>
              <a:rPr lang="en-US" dirty="0" smtClean="0"/>
              <a:t>1 sample hypothesis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Stats 207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3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 for 1 proportion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Are premies 50% girls and 50% boys, or are premie boys more common (in NC)?</a:t>
                </a:r>
              </a:p>
              <a:p>
                <a:r>
                  <a:rPr lang="en-US" dirty="0" smtClean="0"/>
                  <a:t>Before we look at the data, let’s set up our null and alternative hypotheses. </a:t>
                </a:r>
              </a:p>
              <a:p>
                <a:r>
                  <a:rPr lang="en-US" dirty="0" smtClean="0"/>
                  <a:t>Now let’s sketch the sampling distribution and mark the center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and standard error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𝑆𝐸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08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The sampling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514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=0.50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.5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1−.5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=.0406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514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67200"/>
            <a:ext cx="8305800" cy="1932305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6858000" y="3352800"/>
            <a:ext cx="2286000" cy="1295400"/>
          </a:xfrm>
          <a:prstGeom prst="wedgeRectCallout">
            <a:avLst>
              <a:gd name="adj1" fmla="val -137603"/>
              <a:gd name="adj2" fmla="val -54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 = sample size</a:t>
            </a:r>
          </a:p>
          <a:p>
            <a:pPr algn="ctr"/>
            <a:r>
              <a:rPr lang="en-US" sz="2000" dirty="0" smtClean="0"/>
              <a:t>Go check the data</a:t>
            </a:r>
          </a:p>
          <a:p>
            <a:pPr algn="ctr"/>
            <a:r>
              <a:rPr lang="en-US" sz="2000" dirty="0" smtClean="0"/>
              <a:t>152 premies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199505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0.42	 0.46 	    0.50	       0.54	        0.58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371600"/>
            <a:ext cx="2057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Nearpod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Find p and SE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5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The sampling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514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=0.50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.5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1−.5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=.0406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514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67200"/>
            <a:ext cx="8305800" cy="1932305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6858000" y="3352800"/>
            <a:ext cx="2286000" cy="1295400"/>
          </a:xfrm>
          <a:prstGeom prst="wedgeRectCallout">
            <a:avLst>
              <a:gd name="adj1" fmla="val -137603"/>
              <a:gd name="adj2" fmla="val -54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 = sample size</a:t>
            </a:r>
          </a:p>
          <a:p>
            <a:pPr algn="ctr"/>
            <a:r>
              <a:rPr lang="en-US" sz="2000" dirty="0" smtClean="0"/>
              <a:t>Go check the data</a:t>
            </a:r>
          </a:p>
          <a:p>
            <a:pPr algn="ctr"/>
            <a:r>
              <a:rPr lang="en-US" sz="2000" dirty="0" smtClean="0"/>
              <a:t>152 premies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199505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0.42	 0.46 	    0.50	       0.54	        0.58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371600"/>
            <a:ext cx="2057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Nearpod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Find p and 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914400" y="990600"/>
            <a:ext cx="7772400" cy="4114800"/>
          </a:xfrm>
          <a:prstGeom prst="cloudCallout">
            <a:avLst>
              <a:gd name="adj1" fmla="val -8836"/>
              <a:gd name="adj2" fmla="val 5668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We use a sampling distribution when we want to make claims about a population and we only know about a sample from the population.  </a:t>
            </a:r>
            <a:endParaRPr lang="en-US" sz="2400" dirty="0"/>
          </a:p>
          <a:p>
            <a:r>
              <a:rPr lang="en-US" sz="2400" dirty="0" smtClean="0"/>
              <a:t>If we know about all the newborns in NC, we would not do a hypothesis test.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004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 for 1 proportion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Are premies 50% girls and 50% boys, or are premie boys more common (in NC)?</a:t>
                </a:r>
              </a:p>
              <a:p>
                <a:r>
                  <a:rPr lang="en-US" dirty="0" smtClean="0"/>
                  <a:t>Before we look at the data, let’s set up our null and alternative hypotheses. </a:t>
                </a:r>
              </a:p>
              <a:p>
                <a:r>
                  <a:rPr lang="en-US" dirty="0" smtClean="0"/>
                  <a:t>Now let’s sketch the sampling distribution and mark the center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and standard error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𝑆𝐸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Does our sample data seem extreme?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945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The sample data &amp; p-value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514600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=0.50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.5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1−.5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152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=.0406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=0.533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514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14800"/>
            <a:ext cx="8305800" cy="19323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604901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0.42	 0.46 	    0.50	       0.54	        0.58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ular Callout 6"/>
              <p:cNvSpPr/>
              <p:nvPr/>
            </p:nvSpPr>
            <p:spPr>
              <a:xfrm>
                <a:off x="4343400" y="6433066"/>
                <a:ext cx="1219200" cy="424934"/>
              </a:xfrm>
              <a:prstGeom prst="wedgeRectCallout">
                <a:avLst>
                  <a:gd name="adj1" fmla="val 20049"/>
                  <a:gd name="adj2" fmla="val -18097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=0.533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433066"/>
                <a:ext cx="1219200" cy="424934"/>
              </a:xfrm>
              <a:prstGeom prst="wedgeRectCallout">
                <a:avLst>
                  <a:gd name="adj1" fmla="val 20049"/>
                  <a:gd name="adj2" fmla="val -180970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164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The sample data &amp; p-value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514600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=0.50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.5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1−.5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152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=.0406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=0.533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514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14800"/>
            <a:ext cx="8305800" cy="19323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604901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0.42	 0.46 	    0.50	       0.54	        0.58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ular Callout 6"/>
              <p:cNvSpPr/>
              <p:nvPr/>
            </p:nvSpPr>
            <p:spPr>
              <a:xfrm>
                <a:off x="4343400" y="6433066"/>
                <a:ext cx="1219200" cy="424934"/>
              </a:xfrm>
              <a:prstGeom prst="wedgeRectCallout">
                <a:avLst>
                  <a:gd name="adj1" fmla="val 20049"/>
                  <a:gd name="adj2" fmla="val -18097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=0.533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433066"/>
                <a:ext cx="1219200" cy="424934"/>
              </a:xfrm>
              <a:prstGeom prst="wedgeRectCallout">
                <a:avLst>
                  <a:gd name="adj1" fmla="val 20049"/>
                  <a:gd name="adj2" fmla="val -180970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5225143" y="4572000"/>
            <a:ext cx="0" cy="1219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ular Callout 8"/>
          <p:cNvSpPr/>
          <p:nvPr/>
        </p:nvSpPr>
        <p:spPr>
          <a:xfrm>
            <a:off x="5448300" y="3276600"/>
            <a:ext cx="3695700" cy="1371600"/>
          </a:xfrm>
          <a:prstGeom prst="wedgeRectCallout">
            <a:avLst>
              <a:gd name="adj1" fmla="val -39670"/>
              <a:gd name="adj2" fmla="val 1012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 find the p-value, we need the area to the right of the red line.</a:t>
            </a:r>
          </a:p>
          <a:p>
            <a:pPr algn="ctr"/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371600"/>
            <a:ext cx="2819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Nearpod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 p-value for 0.533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02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 for 1 proportion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/>
              <a:lstStyle/>
              <a:p>
                <a:r>
                  <a:rPr lang="en-US" dirty="0" smtClean="0"/>
                  <a:t>Are premies 50% girls and 50% boys, or are premie boys more common (in NC)?</a:t>
                </a:r>
              </a:p>
              <a:p>
                <a:r>
                  <a:rPr lang="en-US" dirty="0" smtClean="0"/>
                  <a:t>Before we look at the data, let’s set up our null and alternative hypotheses. </a:t>
                </a:r>
              </a:p>
              <a:p>
                <a:r>
                  <a:rPr lang="en-US" dirty="0" smtClean="0"/>
                  <a:t>Now let’s sketch the sampling distribution and mark the center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and standard error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𝑆𝐸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Does our sample data seem extreme?</a:t>
                </a:r>
              </a:p>
              <a:p>
                <a:r>
                  <a:rPr lang="en-US" dirty="0" smtClean="0"/>
                  <a:t>What do we conclude?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l="-1630" t="-1601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667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Conclusions &amp;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a p-value of 0.208, do we reject the null hypothesis, that 50% of premies are boys?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No, we do not reject the null.  Our sample data has about 53% of premies in the sample who are boys, but this isn’t far enough from the expected proportion of 50% to provide evidence that boys are more common among premies in NC.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difference between the sample data (53% male) and the expected 50% may just be from sampling variation.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077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Conclusions &amp;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a p-value of 0.208, do we reject the null hypothesis, that 50% of premies are boys?</a:t>
            </a:r>
          </a:p>
          <a:p>
            <a:r>
              <a:rPr lang="en-US" dirty="0" smtClean="0"/>
              <a:t>No, we do not reject the null.  Our sample data has about 53% of premies in the sample who are boys, but this isn’t far enough from the expected proportion of 50% to provide evidence that boys are more common among premies in NC.  </a:t>
            </a:r>
          </a:p>
          <a:p>
            <a:r>
              <a:rPr lang="en-US" dirty="0" smtClean="0"/>
              <a:t>The difference between the sample data (53% male) and the expected 50% may just be from sampling variation.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6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for you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Is smoking less common among pregnant women than the general population of women? Nationally, about 13% of women smoke. 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2400" dirty="0" smtClean="0"/>
                  <a:t>Step 1: Set up hypotheses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 dirty="0" smtClean="0"/>
                  <a:t>Step 2: Set up sampling distribution (Sketching the curve, finding p and n and SE)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US" sz="2400" dirty="0" smtClean="0"/>
              </a:p>
              <a:p>
                <a:pPr>
                  <a:lnSpc>
                    <a:spcPct val="200000"/>
                  </a:lnSpc>
                </a:pPr>
                <a:r>
                  <a:rPr lang="en-US" sz="2400" dirty="0" smtClean="0"/>
                  <a:t>Step 3: Find the p-value of the sample proportion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>
                  <a:lnSpc>
                    <a:spcPct val="200000"/>
                  </a:lnSpc>
                </a:pPr>
                <a:r>
                  <a:rPr lang="en-US" sz="2400" dirty="0" smtClean="0"/>
                  <a:t>Step 4:  Draw conclusions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l="-1704" t="-1478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89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research </a:t>
            </a:r>
            <a:r>
              <a:rPr lang="en-US" sz="3600" dirty="0"/>
              <a:t>questions that were asked by some of the Stats 207 classes last time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705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proportion of the new </a:t>
            </a:r>
            <a:r>
              <a:rPr lang="en-US" dirty="0" smtClean="0"/>
              <a:t>moms 18 and over are married?</a:t>
            </a:r>
          </a:p>
          <a:p>
            <a:r>
              <a:rPr lang="en-US" dirty="0" smtClean="0"/>
              <a:t>Are </a:t>
            </a:r>
            <a:r>
              <a:rPr lang="en-US" dirty="0"/>
              <a:t>premies 50% girls and 50% boys, or are </a:t>
            </a:r>
            <a:r>
              <a:rPr lang="en-US" dirty="0" smtClean="0"/>
              <a:t>premie boys </a:t>
            </a:r>
            <a:r>
              <a:rPr lang="en-US" dirty="0"/>
              <a:t>more common?</a:t>
            </a:r>
          </a:p>
          <a:p>
            <a:r>
              <a:rPr lang="en-US" dirty="0"/>
              <a:t>Is the proportion of smokers the same for married and unmarried new moms?</a:t>
            </a:r>
          </a:p>
          <a:p>
            <a:r>
              <a:rPr lang="en-US" dirty="0"/>
              <a:t>Is smoking less common among pregnant women than the general population of women? Nationally, about 13% of women smoke.  </a:t>
            </a:r>
          </a:p>
          <a:p>
            <a:r>
              <a:rPr lang="en-US" dirty="0"/>
              <a:t>Is the average weight for babies in North Carolina the same as the national average (which is 7.5 </a:t>
            </a:r>
            <a:r>
              <a:rPr lang="en-US" dirty="0" smtClean="0"/>
              <a:t>lbs.)?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9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for you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Is smoking less common among pregnant women than the general population of women? Nationally, about 13% of women smoke. 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200" dirty="0" smtClean="0"/>
                  <a:t>Step 1: Set up hypotheses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200" dirty="0" smtClean="0"/>
                  <a:t>Step 2: Set up sampling distribution (Sketching the curve, finding p and n and SE)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2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200" dirty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2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2200" dirty="0" smtClean="0"/>
                  <a:t>Step 3: Find the p-value of the sample proportion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sz="22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2200" dirty="0" smtClean="0"/>
                  <a:t>Step 4:  Draw conclusions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l="-1481" t="-1970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48200" y="2628743"/>
                <a:ext cx="2362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=0.13</m:t>
                      </m:r>
                    </m:oMath>
                  </m:oMathPara>
                </a14:m>
                <a:endParaRPr lang="en-US" sz="2000" b="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&lt;0.13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28743"/>
                <a:ext cx="2362200" cy="707886"/>
              </a:xfrm>
              <a:prstGeom prst="rect">
                <a:avLst/>
              </a:prstGeom>
              <a:blipFill rotWithShape="1">
                <a:blip r:embed="rId3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08" y="3886200"/>
            <a:ext cx="3288392" cy="156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1608" y="5045146"/>
                <a:ext cx="2362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𝑣𝑎𝑙𝑢𝑒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=0.358 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08" y="5045146"/>
                <a:ext cx="2362200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5842337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Do not reject the null hypothesis, we do not have enough evidence to say the smoking rate is lower for pregnant women in NC.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21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Approximately </a:t>
            </a:r>
            <a:r>
              <a:rPr lang="en-US" sz="2500" dirty="0"/>
              <a:t>8%* of pregnant women in the US reported smoking in 2014.  Is the rate of smoking higher than this in NC for women 35 and under?</a:t>
            </a:r>
          </a:p>
          <a:p>
            <a:r>
              <a:rPr lang="en-US" sz="2500" dirty="0"/>
              <a:t>Clearly label your hypothesis testing steps and include an appropriate graph.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47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 – </a:t>
            </a:r>
            <a:r>
              <a:rPr lang="en-US" smtClean="0"/>
              <a:t>Confidence Intervals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</a:t>
            </a:r>
            <a:r>
              <a:rPr lang="en-US" sz="2400" dirty="0"/>
              <a:t>)  Looking just at women who smoked, create a 95% confidence interval for the proportion of babies who were premies in NC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b)  Looking just at women who did not smoke, create a 95% confidence interval for the proportion of babies who were premies in NC.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551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research </a:t>
            </a:r>
            <a:r>
              <a:rPr lang="en-US" sz="3600" dirty="0"/>
              <a:t>questions that were asked by some of the Stats 207 classes last time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705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proportion of the new </a:t>
            </a:r>
            <a:r>
              <a:rPr lang="en-US" dirty="0" smtClean="0"/>
              <a:t>moms 18 and over are married?</a:t>
            </a:r>
          </a:p>
          <a:p>
            <a:r>
              <a:rPr lang="en-US" dirty="0" smtClean="0"/>
              <a:t>Are </a:t>
            </a:r>
            <a:r>
              <a:rPr lang="en-US" dirty="0"/>
              <a:t>premies 50% girls and 50% boys, or are </a:t>
            </a:r>
            <a:r>
              <a:rPr lang="en-US" dirty="0" smtClean="0"/>
              <a:t>premie boys </a:t>
            </a:r>
            <a:r>
              <a:rPr lang="en-US" dirty="0"/>
              <a:t>more common?</a:t>
            </a:r>
          </a:p>
          <a:p>
            <a:r>
              <a:rPr lang="en-US" dirty="0"/>
              <a:t>Is the proportion of smokers the same for married and unmarried new moms?</a:t>
            </a:r>
          </a:p>
          <a:p>
            <a:r>
              <a:rPr lang="en-US" dirty="0"/>
              <a:t>Is smoking less common among pregnant women than the general population of women? Nationally, about 13% of women smoke.  </a:t>
            </a:r>
          </a:p>
          <a:p>
            <a:r>
              <a:rPr lang="en-US" dirty="0"/>
              <a:t>Is the average weight for babies in North Carolina the same as the national average (which is 7.5 </a:t>
            </a:r>
            <a:r>
              <a:rPr lang="en-US" dirty="0" smtClean="0"/>
              <a:t>lbs.)?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0" y="1524000"/>
            <a:ext cx="2438400" cy="685800"/>
          </a:xfrm>
          <a:prstGeom prst="wedgeRectCallout">
            <a:avLst>
              <a:gd name="adj1" fmla="val 61173"/>
              <a:gd name="adj2" fmla="val 74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Find a confidence interval for 1 proportion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0" y="23622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0" y="41910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0" y="32766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0" y="52578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9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research </a:t>
            </a:r>
            <a:r>
              <a:rPr lang="en-US" sz="3600" dirty="0"/>
              <a:t>questions that were asked by some of the Stats 207 classes last time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705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proportion of the new </a:t>
            </a:r>
            <a:r>
              <a:rPr lang="en-US" dirty="0" smtClean="0"/>
              <a:t>moms 18 and over are married?</a:t>
            </a:r>
          </a:p>
          <a:p>
            <a:r>
              <a:rPr lang="en-US" dirty="0" smtClean="0"/>
              <a:t>Are </a:t>
            </a:r>
            <a:r>
              <a:rPr lang="en-US" dirty="0"/>
              <a:t>premies 50% girls and 50% boys, or are </a:t>
            </a:r>
            <a:r>
              <a:rPr lang="en-US" dirty="0" smtClean="0"/>
              <a:t>premie boys </a:t>
            </a:r>
            <a:r>
              <a:rPr lang="en-US" dirty="0"/>
              <a:t>more common?</a:t>
            </a:r>
          </a:p>
          <a:p>
            <a:r>
              <a:rPr lang="en-US" dirty="0"/>
              <a:t>Is the proportion of smokers the same for married and unmarried new moms?</a:t>
            </a:r>
          </a:p>
          <a:p>
            <a:r>
              <a:rPr lang="en-US" dirty="0"/>
              <a:t>Is smoking less common among pregnant women than the general population of women? Nationally, about 13% of women smoke.  </a:t>
            </a:r>
          </a:p>
          <a:p>
            <a:r>
              <a:rPr lang="en-US" dirty="0"/>
              <a:t>Is the average weight for babies in North Carolina the same as the national average (which is 7.5 </a:t>
            </a:r>
            <a:r>
              <a:rPr lang="en-US" dirty="0" smtClean="0"/>
              <a:t>lbs.)?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0" y="1524000"/>
            <a:ext cx="2438400" cy="685800"/>
          </a:xfrm>
          <a:prstGeom prst="wedgeRectCallout">
            <a:avLst>
              <a:gd name="adj1" fmla="val 61173"/>
              <a:gd name="adj2" fmla="val 74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Find a confidence interval for 1 proportion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0" y="23622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Hypothesis test for 1 proportion.  Is p = 0.50?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0" y="41910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Hypothesis test for 1 proportion.  Is p = 0.13?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0" y="32766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0" y="52578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9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research </a:t>
            </a:r>
            <a:r>
              <a:rPr lang="en-US" sz="3600" dirty="0"/>
              <a:t>questions that were asked by some of the Stats 207 classes last time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705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proportion of the new </a:t>
            </a:r>
            <a:r>
              <a:rPr lang="en-US" dirty="0" smtClean="0"/>
              <a:t>moms 18 and over are married?</a:t>
            </a:r>
          </a:p>
          <a:p>
            <a:r>
              <a:rPr lang="en-US" dirty="0" smtClean="0"/>
              <a:t>Are </a:t>
            </a:r>
            <a:r>
              <a:rPr lang="en-US" dirty="0"/>
              <a:t>premies 50% girls and 50% boys, or are </a:t>
            </a:r>
            <a:r>
              <a:rPr lang="en-US" dirty="0" smtClean="0"/>
              <a:t>premie boys </a:t>
            </a:r>
            <a:r>
              <a:rPr lang="en-US" dirty="0"/>
              <a:t>more common?</a:t>
            </a:r>
          </a:p>
          <a:p>
            <a:r>
              <a:rPr lang="en-US" dirty="0"/>
              <a:t>Is the proportion of smokers the same for married and unmarried new moms?</a:t>
            </a:r>
          </a:p>
          <a:p>
            <a:r>
              <a:rPr lang="en-US" dirty="0"/>
              <a:t>Is smoking less common among pregnant women than the general population of women? Nationally, about 13% of women smoke.  </a:t>
            </a:r>
          </a:p>
          <a:p>
            <a:r>
              <a:rPr lang="en-US" dirty="0"/>
              <a:t>Is the average weight for babies in North Carolina the same as the national average (which is 7.5 </a:t>
            </a:r>
            <a:r>
              <a:rPr lang="en-US" dirty="0" smtClean="0"/>
              <a:t>lbs.)?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0" y="1524000"/>
            <a:ext cx="2438400" cy="685800"/>
          </a:xfrm>
          <a:prstGeom prst="wedgeRectCallout">
            <a:avLst>
              <a:gd name="adj1" fmla="val 61173"/>
              <a:gd name="adj2" fmla="val 74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Find a confidence interval for 1 proportion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0" y="23622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Hypothesis test for 1 proportion.  Is p = 0.50?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0" y="41910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Hypothesis test for 1 proportion.  Is p = 0.13?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0" y="32766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Hypo test for comparing 2 proportions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0" y="52578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9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research </a:t>
            </a:r>
            <a:r>
              <a:rPr lang="en-US" sz="3600" dirty="0"/>
              <a:t>questions that were asked by some of the Stats 207 classes last time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705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proportion of the new </a:t>
            </a:r>
            <a:r>
              <a:rPr lang="en-US" dirty="0" smtClean="0"/>
              <a:t>moms 18 and over are married?</a:t>
            </a:r>
          </a:p>
          <a:p>
            <a:r>
              <a:rPr lang="en-US" dirty="0" smtClean="0"/>
              <a:t>Are </a:t>
            </a:r>
            <a:r>
              <a:rPr lang="en-US" dirty="0"/>
              <a:t>premies 50% girls and 50% boys, or are </a:t>
            </a:r>
            <a:r>
              <a:rPr lang="en-US" dirty="0" smtClean="0"/>
              <a:t>premie boys </a:t>
            </a:r>
            <a:r>
              <a:rPr lang="en-US" dirty="0"/>
              <a:t>more common?</a:t>
            </a:r>
          </a:p>
          <a:p>
            <a:r>
              <a:rPr lang="en-US" dirty="0"/>
              <a:t>Is the proportion of smokers the same for married and unmarried new moms?</a:t>
            </a:r>
          </a:p>
          <a:p>
            <a:r>
              <a:rPr lang="en-US" dirty="0"/>
              <a:t>Is smoking less common among pregnant women than the general population of women? Nationally, about 13% of women smoke.  </a:t>
            </a:r>
          </a:p>
          <a:p>
            <a:r>
              <a:rPr lang="en-US" dirty="0"/>
              <a:t>Is the average weight for babies in North Carolina the same as the national average (which is 7.5 </a:t>
            </a:r>
            <a:r>
              <a:rPr lang="en-US" dirty="0" smtClean="0"/>
              <a:t>lbs.)?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0" y="1524000"/>
            <a:ext cx="2438400" cy="685800"/>
          </a:xfrm>
          <a:prstGeom prst="wedgeRectCallout">
            <a:avLst>
              <a:gd name="adj1" fmla="val 61173"/>
              <a:gd name="adj2" fmla="val 74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Find a confidence interval for 1 proportion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0" y="23622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Hypothesis test for 1 proportion.  Is p = 0.50?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0" y="41910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Hypothesis test for 1 proportion.  Is p = 0.13?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0" y="3276600"/>
            <a:ext cx="2438400" cy="685800"/>
          </a:xfrm>
          <a:prstGeom prst="wedgeRectCallout">
            <a:avLst>
              <a:gd name="adj1" fmla="val 61173"/>
              <a:gd name="adj2" fmla="val 535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Hypo test for comparing 2 proportions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ular Callout 7"/>
              <p:cNvSpPr/>
              <p:nvPr/>
            </p:nvSpPr>
            <p:spPr>
              <a:xfrm>
                <a:off x="0" y="5257800"/>
                <a:ext cx="2438400" cy="685800"/>
              </a:xfrm>
              <a:prstGeom prst="wedgeRectCallout">
                <a:avLst>
                  <a:gd name="adj1" fmla="val 61173"/>
                  <a:gd name="adj2" fmla="val 5358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Hypothesis test for 1 mean. 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𝜇</m:t>
                    </m:r>
                    <m:r>
                      <a:rPr lang="en-US" b="0" i="1" dirty="0" smtClean="0">
                        <a:latin typeface="Cambria Math"/>
                      </a:rPr>
                      <m:t>=7.5 </m:t>
                    </m:r>
                    <m:r>
                      <a:rPr lang="en-US" b="0" i="1" dirty="0" smtClean="0">
                        <a:latin typeface="Cambria Math"/>
                      </a:rPr>
                      <m:t>𝑙𝑏𝑠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57800"/>
                <a:ext cx="2438400" cy="685800"/>
              </a:xfrm>
              <a:prstGeom prst="wedgeRectCallout">
                <a:avLst>
                  <a:gd name="adj1" fmla="val 61173"/>
                  <a:gd name="adj2" fmla="val 5358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41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 testing vs. </a:t>
            </a:r>
            <a:br>
              <a:rPr lang="en-US" dirty="0" smtClean="0"/>
            </a:br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the type of question, we might want to generate a confidence interval or conduct a hypothesis test.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have a theory or known fact we’re comparing against, we do a hypothesis test.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want an interval estimate, we create a confidence interval.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0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 for 1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premies 50% girls and 50% boys, or are premie boys more common (in NC)?</a:t>
            </a:r>
          </a:p>
          <a:p>
            <a:r>
              <a:rPr lang="en-US" dirty="0" smtClean="0"/>
              <a:t>Before we look at the data, let’s set up our null and alternative hypotheses. </a:t>
            </a:r>
            <a:r>
              <a:rPr lang="en-US" dirty="0" smtClean="0">
                <a:solidFill>
                  <a:srgbClr val="FF0000"/>
                </a:solidFill>
              </a:rPr>
              <a:t>(nearpod)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8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Step 1: Null and alternative hypotheses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Null Hypothesis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: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𝑏𝑜𝑦𝑠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=0.50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Alternate hypothesis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: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𝑏𝑜𝑦𝑠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&gt;0.50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sz="2600" dirty="0" smtClean="0"/>
              </a:p>
              <a:p>
                <a:pPr marL="0" indent="0">
                  <a:buNone/>
                </a:pPr>
                <a:r>
                  <a:rPr lang="en-US" sz="2600" dirty="0" smtClean="0"/>
                  <a:t>In this case, I’ll use a one-sided test because I have a theory that its over 50%  If I was unsure whether it would be over or under 50%, I would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𝑏𝑜𝑦𝑠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≠0.50</m:t>
                    </m:r>
                  </m:oMath>
                </a14:m>
                <a:r>
                  <a:rPr lang="en-US" sz="2600" b="0" dirty="0" smtClean="0"/>
                  <a:t> and a two-sided test.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037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35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1741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Day 20 1 sample hypothesis tests</vt:lpstr>
      <vt:lpstr>Some research questions that were asked by some of the Stats 207 classes last time:</vt:lpstr>
      <vt:lpstr>Some research questions that were asked by some of the Stats 207 classes last time:</vt:lpstr>
      <vt:lpstr>Some research questions that were asked by some of the Stats 207 classes last time:</vt:lpstr>
      <vt:lpstr>Some research questions that were asked by some of the Stats 207 classes last time:</vt:lpstr>
      <vt:lpstr>Some research questions that were asked by some of the Stats 207 classes last time:</vt:lpstr>
      <vt:lpstr>Hypothesis testing vs.  Confidence Intervals</vt:lpstr>
      <vt:lpstr>Hypothesis test for 1 proportion</vt:lpstr>
      <vt:lpstr>Step 1: Null and alternative hypotheses</vt:lpstr>
      <vt:lpstr>Hypothesis test for 1 proportion</vt:lpstr>
      <vt:lpstr>Step 2: The sampling distribution</vt:lpstr>
      <vt:lpstr>Step 2: The sampling distribution</vt:lpstr>
      <vt:lpstr>Hypothesis test for 1 proportion</vt:lpstr>
      <vt:lpstr>Step 3: The sample data &amp; p-value</vt:lpstr>
      <vt:lpstr>Step 3: The sample data &amp; p-value</vt:lpstr>
      <vt:lpstr>Hypothesis test for 1 proportion</vt:lpstr>
      <vt:lpstr>Step 4: Conclusions &amp; interpretations</vt:lpstr>
      <vt:lpstr>Step 4: Conclusions &amp; interpretations</vt:lpstr>
      <vt:lpstr>An example for you</vt:lpstr>
      <vt:lpstr>An example for you</vt:lpstr>
      <vt:lpstr>Problem 3</vt:lpstr>
      <vt:lpstr>Problem 4 – Confidence Intervals</vt:lpstr>
    </vt:vector>
  </TitlesOfParts>
  <Company>Carroll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20 1 sample hypothesis tests</dc:title>
  <dc:creator>Fasteen, Jodi</dc:creator>
  <cp:lastModifiedBy>Cline, Kelly</cp:lastModifiedBy>
  <cp:revision>12</cp:revision>
  <dcterms:created xsi:type="dcterms:W3CDTF">2017-03-02T21:42:57Z</dcterms:created>
  <dcterms:modified xsi:type="dcterms:W3CDTF">2017-05-23T20:16:30Z</dcterms:modified>
</cp:coreProperties>
</file>